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8" r:id="rId5"/>
    <p:sldId id="272" r:id="rId6"/>
    <p:sldId id="259" r:id="rId7"/>
    <p:sldId id="273" r:id="rId8"/>
    <p:sldId id="274" r:id="rId9"/>
    <p:sldId id="275" r:id="rId10"/>
    <p:sldId id="276" r:id="rId11"/>
    <p:sldId id="277" r:id="rId12"/>
    <p:sldId id="278" r:id="rId13"/>
    <p:sldId id="260" r:id="rId14"/>
    <p:sldId id="269" r:id="rId15"/>
    <p:sldId id="270" r:id="rId16"/>
    <p:sldId id="261" r:id="rId17"/>
    <p:sldId id="280" r:id="rId18"/>
    <p:sldId id="266" r:id="rId19"/>
    <p:sldId id="267" r:id="rId20"/>
    <p:sldId id="268" r:id="rId21"/>
    <p:sldId id="262" r:id="rId22"/>
    <p:sldId id="281" r:id="rId23"/>
    <p:sldId id="263" r:id="rId24"/>
    <p:sldId id="264" r:id="rId25"/>
    <p:sldId id="271" r:id="rId26"/>
    <p:sldId id="282" r:id="rId27"/>
    <p:sldId id="283" r:id="rId28"/>
    <p:sldId id="284" r:id="rId29"/>
    <p:sldId id="285" r:id="rId30"/>
    <p:sldId id="265" r:id="rId31"/>
    <p:sldId id="287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2" autoAdjust="0"/>
    <p:restoredTop sz="94629" autoAdjust="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428508"/>
      </p:ext>
    </p:extLst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854234"/>
      </p:ext>
    </p:extLst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71002"/>
      </p:ext>
    </p:extLst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009286"/>
      </p:ext>
    </p:extLst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946766"/>
      </p:ext>
    </p:extLst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559336"/>
      </p:ext>
    </p:extLst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975712"/>
      </p:ext>
    </p:extLst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871720"/>
      </p:ext>
    </p:extLst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297934"/>
      </p:ext>
    </p:extLst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621146"/>
      </p:ext>
    </p:extLst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2FD4CB53-B97E-4CAC-A9F8-3DC595118B8C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AAE18AA9-57C1-41A8-BE06-7BDA0744E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bulODMVg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YI_GY5Kaj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ebquest.org/" TargetMode="External"/><Relationship Id="rId2" Type="http://schemas.openxmlformats.org/officeDocument/2006/relationships/hyperlink" Target="http://zunal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aretodifferentiate.wikispaces.com/R.A.F.T.+Assignm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ainc.com/professional-development/topics/DiffInstruction/index.htm" TargetMode="External"/><Relationship Id="rId7" Type="http://schemas.openxmlformats.org/officeDocument/2006/relationships/hyperlink" Target="http://www.youtube.com/watch?v=vYI_GY5Kajk" TargetMode="External"/><Relationship Id="rId2" Type="http://schemas.openxmlformats.org/officeDocument/2006/relationships/hyperlink" Target="http://www.readingrockets.org/article/26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GbulODMVgM" TargetMode="External"/><Relationship Id="rId5" Type="http://schemas.openxmlformats.org/officeDocument/2006/relationships/hyperlink" Target="https://daretodifferentiate.wikispaces.com/R.A.F.T.+Assignments" TargetMode="External"/><Relationship Id="rId4" Type="http://schemas.openxmlformats.org/officeDocument/2006/relationships/hyperlink" Target="http://www2.ed.gov/pubs/ToolsforSchools/curc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Shinpaugh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hands-on activities for the students to display the knowledge they have gained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of the classroom</a:t>
            </a:r>
          </a:p>
          <a:p>
            <a:r>
              <a:rPr lang="en-US" dirty="0" smtClean="0"/>
              <a:t>Can take place in other settings such as outside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069848"/>
          </a:xfrm>
        </p:spPr>
        <p:txBody>
          <a:bodyPr/>
          <a:lstStyle/>
          <a:p>
            <a:pPr algn="ctr"/>
            <a:r>
              <a:rPr lang="en-US" dirty="0" smtClean="0"/>
              <a:t>Strategies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choice!</a:t>
            </a:r>
          </a:p>
          <a:p>
            <a:r>
              <a:rPr lang="en-US" dirty="0" smtClean="0"/>
              <a:t>Different way to display knowledge </a:t>
            </a:r>
          </a:p>
          <a:p>
            <a:r>
              <a:rPr lang="en-US" dirty="0" smtClean="0"/>
              <a:t>Uses various elements such as Bloom’s Taxonomy or Gardner’s Multiple Intelligences</a:t>
            </a:r>
          </a:p>
          <a:p>
            <a:r>
              <a:rPr lang="en-US" dirty="0" smtClean="0"/>
              <a:t>Various in level of difficulty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Choice Boards Tutorial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2209800"/>
          <a:ext cx="6553200" cy="3810000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24000" y="-1244380"/>
            <a:ext cx="6477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latin typeface="Chalkboard Bold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halkboard Bold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latin typeface="Chalkboard Bold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halkboard Bold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 Bold"/>
                <a:ea typeface="Times New Roman" pitchFamily="18" charset="0"/>
                <a:cs typeface="Arial" pitchFamily="34" charset="0"/>
              </a:rPr>
              <a:t>Choice Board Activity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Language/Level: _____________________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Unit/Theme: __________________________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6248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blank template for a choice board.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28800" y="2209800"/>
          <a:ext cx="5601933" cy="4063999"/>
        </p:xfrm>
        <a:graphic>
          <a:graphicData uri="http://schemas.openxmlformats.org/drawingml/2006/table">
            <a:tbl>
              <a:tblPr/>
              <a:tblGrid>
                <a:gridCol w="1867311"/>
                <a:gridCol w="1867311"/>
                <a:gridCol w="1867311"/>
              </a:tblGrid>
              <a:tr h="21008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1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629" marR="676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47800" y="396761"/>
            <a:ext cx="7162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halkboard Bold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latin typeface="Chalkboard Bold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choice board is a modified board for special education students.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 is </a:t>
            </a:r>
            <a:r>
              <a:rPr lang="en-US" dirty="0" err="1" smtClean="0">
                <a:hlinkClick r:id="rId2"/>
              </a:rPr>
              <a:t>tiering</a:t>
            </a:r>
            <a:r>
              <a:rPr lang="en-US" dirty="0" smtClean="0">
                <a:hlinkClick r:id="rId2"/>
              </a:rPr>
              <a:t>?</a:t>
            </a:r>
            <a:endParaRPr lang="en-US" dirty="0" smtClean="0"/>
          </a:p>
          <a:p>
            <a:r>
              <a:rPr lang="en-US" dirty="0" smtClean="0"/>
              <a:t>Accommodate students on different levels</a:t>
            </a:r>
          </a:p>
          <a:p>
            <a:r>
              <a:rPr lang="en-US" dirty="0" smtClean="0"/>
              <a:t>Add as much or as little difficulty as needed</a:t>
            </a:r>
          </a:p>
          <a:p>
            <a:r>
              <a:rPr lang="en-US" dirty="0" smtClean="0"/>
              <a:t>Accommodate  all types of workers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29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Let’s view an example.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81200" y="1491109"/>
            <a:ext cx="6225529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Green Group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 the Guinea Fowl Got Her Spots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 Who are the characters in the story?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    How did the Guinea Fowl protect her friend Cow from Lion?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     How did Cow help protect Guinea Fowl?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lesson was built around a 2</a:t>
            </a:r>
            <a:r>
              <a:rPr lang="en-US" baseline="30000" dirty="0" smtClean="0"/>
              <a:t>nd</a:t>
            </a:r>
            <a:r>
              <a:rPr lang="en-US" dirty="0" smtClean="0"/>
              <a:t> grade reading class. The lesson is tiered based on ability level. Green Group is the lowest students. These students work with the teacher during the entire lesson.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57400" y="1745397"/>
            <a:ext cx="57912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Blue Group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 the Guinea Fowl Got Her Spots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    How is Guinea Fowl’s camouflage like the camouflage of other animals you have read about in this unit? How is it different? Use a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venn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diagram to compare and contrast.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If you were a land animal, how would you hide from enemies?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562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Group are the children who are working on current grade level. These students will work primarily by themselves. However, the teacher will check on them periodically for progress.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differentiation?</a:t>
            </a:r>
          </a:p>
          <a:p>
            <a:r>
              <a:rPr lang="en-US" dirty="0" smtClean="0"/>
              <a:t>Ways to differentiation:</a:t>
            </a:r>
          </a:p>
          <a:p>
            <a:pPr lvl="1"/>
            <a:r>
              <a:rPr lang="en-US" dirty="0" smtClean="0"/>
              <a:t>Discussion of how to differentiate in every classroom</a:t>
            </a:r>
          </a:p>
          <a:p>
            <a:pPr lvl="1"/>
            <a:r>
              <a:rPr lang="en-US" dirty="0" smtClean="0"/>
              <a:t>Examples and templates</a:t>
            </a:r>
          </a:p>
          <a:p>
            <a:r>
              <a:rPr lang="en-US" dirty="0" smtClean="0"/>
              <a:t>Create our own lesson!</a:t>
            </a:r>
          </a:p>
          <a:p>
            <a:pPr lvl="1"/>
            <a:r>
              <a:rPr lang="en-US" dirty="0" smtClean="0"/>
              <a:t>Use what works best for you!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667000" y="1548200"/>
            <a:ext cx="5486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Red Group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How the Guinea Fowl Got Her Spots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Identify the genre of this selection.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are some elements of this genre?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 about how “How the Guinea Fowl Got Her Spots” adds to what you know about camouflage. Write a descriptive paragraph about camouflage and the animals we have read about in our story.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Group are the students who are working above level. These students will work independently on their assignment.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for incorporating technology into the classroom</a:t>
            </a:r>
          </a:p>
          <a:p>
            <a:r>
              <a:rPr lang="en-US" dirty="0" smtClean="0"/>
              <a:t>Create your own using content or choose from already created </a:t>
            </a:r>
          </a:p>
          <a:p>
            <a:r>
              <a:rPr lang="en-US" dirty="0" smtClean="0"/>
              <a:t>Can be used as whole group, independent, partner, or center work</a:t>
            </a:r>
          </a:p>
          <a:p>
            <a:r>
              <a:rPr lang="en-US" dirty="0" smtClean="0"/>
              <a:t>Can we used as assessment tool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find </a:t>
            </a:r>
            <a:r>
              <a:rPr lang="en-US" dirty="0" err="1" smtClean="0"/>
              <a:t>webquests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Zunal</a:t>
            </a:r>
            <a:endParaRPr lang="en-US" dirty="0" smtClean="0">
              <a:hlinkClick r:id="rId2"/>
            </a:endParaRPr>
          </a:p>
          <a:p>
            <a:r>
              <a:rPr lang="en-US" dirty="0" err="1" smtClean="0">
                <a:hlinkClick r:id="rId3"/>
              </a:rPr>
              <a:t>Webquest</a:t>
            </a:r>
            <a:r>
              <a:rPr lang="en-US" dirty="0" smtClean="0">
                <a:hlinkClick r:id="rId3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boost students who have mastered concepts being taught</a:t>
            </a:r>
          </a:p>
          <a:p>
            <a:r>
              <a:rPr lang="en-US" dirty="0" smtClean="0"/>
              <a:t>“Streamlining” material being taught</a:t>
            </a:r>
          </a:p>
          <a:p>
            <a:r>
              <a:rPr lang="en-US" dirty="0" smtClean="0"/>
              <a:t>Create a challenge for learners </a:t>
            </a:r>
          </a:p>
          <a:p>
            <a:r>
              <a:rPr lang="en-US" dirty="0" smtClean="0"/>
              <a:t>Type of differentiation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R.A.F.T.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Fun, creative ways to write</a:t>
            </a:r>
          </a:p>
          <a:p>
            <a:r>
              <a:rPr lang="en-US" dirty="0" smtClean="0"/>
              <a:t>Can be applied to any content area</a:t>
            </a:r>
          </a:p>
          <a:p>
            <a:r>
              <a:rPr lang="en-US" dirty="0" smtClean="0"/>
              <a:t>Addresses: Role, Audience, Format, &amp; Topic</a:t>
            </a:r>
          </a:p>
          <a:p>
            <a:r>
              <a:rPr lang="en-US" dirty="0" smtClean="0"/>
              <a:t>Helps students develop a sense of audience and purpose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638675"/>
          <a:ext cx="6096000" cy="35806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177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Role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Audience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Format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Topic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799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Paul Revere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town people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persuasive paper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persuade the  people the British are coming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Franklin D. Roosevelt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Congress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persuasive paper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persuade Congress to join WWII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Cesar Chavez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farm workers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persuasive paper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persuade farm workers they deserve equal rights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Eleanor Roosevelt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Congress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persuasive paper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persuade congress that women and African Americans deserve equal rights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Fredrick Douglass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slaves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persuasive paper</a:t>
                      </a:r>
                      <a:endParaRPr lang="en-US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persuade slaves they should be freed and have the same rights as other Americans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828800" y="224135"/>
            <a:ext cx="731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Unit/Theme: </a:t>
            </a:r>
            <a:r>
              <a: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Famous People &amp; Persuasive Writing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Language/Level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__</a:t>
            </a:r>
            <a:r>
              <a:rPr kumimoji="0" 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638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choose one item from Role, one from Audience, one from Format, and one from Topic. These items combined will develop the type of paper the teacher has requested.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069848"/>
          </a:xfrm>
        </p:spPr>
        <p:txBody>
          <a:bodyPr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these strategies be used with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student technology usage as an element in the assignment</a:t>
            </a:r>
          </a:p>
          <a:p>
            <a:r>
              <a:rPr lang="en-US" dirty="0" err="1" smtClean="0"/>
              <a:t>Webquests</a:t>
            </a:r>
            <a:r>
              <a:rPr lang="en-US" dirty="0" smtClean="0"/>
              <a:t> are already used on technology</a:t>
            </a:r>
          </a:p>
          <a:p>
            <a:r>
              <a:rPr lang="en-US" dirty="0" smtClean="0"/>
              <a:t>Have students create their own choice boards or assignments using technology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 Small… Tips for Successful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item and familiarize yourself and your students with it</a:t>
            </a:r>
          </a:p>
          <a:p>
            <a:r>
              <a:rPr lang="en-US" dirty="0" smtClean="0"/>
              <a:t>Start with a simple assignment and then add more intrinsic elements</a:t>
            </a:r>
          </a:p>
          <a:p>
            <a:r>
              <a:rPr lang="en-US" dirty="0" smtClean="0"/>
              <a:t>Pilot with a small group of students</a:t>
            </a:r>
          </a:p>
          <a:p>
            <a:r>
              <a:rPr lang="en-US" dirty="0" smtClean="0"/>
              <a:t>Use content you are familiar with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 for each of the differentiated strategies can be found on </a:t>
            </a:r>
            <a:r>
              <a:rPr lang="en-US" dirty="0" smtClean="0">
                <a:hlinkClick r:id="rId2"/>
              </a:rPr>
              <a:t>Dare to Differentiate</a:t>
            </a:r>
            <a:endParaRPr lang="en-US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gain an understanding of what differentiating is.</a:t>
            </a:r>
          </a:p>
          <a:p>
            <a:r>
              <a:rPr lang="en-US" dirty="0" smtClean="0"/>
              <a:t>Participants will explore new methods for differentiating in the classroom.</a:t>
            </a:r>
          </a:p>
          <a:p>
            <a:r>
              <a:rPr lang="en-US" dirty="0" smtClean="0"/>
              <a:t>Participants will successfully develop one differentiated lesson for their classroom or content area.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 Part!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your own lesson to fit your classroom!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Differentiation can be used to enhance you and your students classroom experience.</a:t>
            </a:r>
          </a:p>
          <a:p>
            <a:r>
              <a:rPr lang="en-US" dirty="0" smtClean="0"/>
              <a:t>What was your favorite differentiation strategy?</a:t>
            </a:r>
          </a:p>
          <a:p>
            <a:r>
              <a:rPr lang="en-US" dirty="0" smtClean="0"/>
              <a:t>How do you plan on using the strategy in your classroom? Is it more feasible to use it as whole group or small group?</a:t>
            </a:r>
          </a:p>
          <a:p>
            <a:r>
              <a:rPr lang="en-US" dirty="0" smtClean="0"/>
              <a:t>Remember start off small!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Tomlinson, C.A. (2014). What is differentiated instruction? </a:t>
            </a:r>
            <a:r>
              <a:rPr lang="en-US" sz="2000" dirty="0" smtClean="0">
                <a:hlinkClick r:id="rId2"/>
              </a:rPr>
              <a:t>http://www.readingrockets.org/article/263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Curriculum Associates. (2014). Differentiated Instruction: Success for Every Student. </a:t>
            </a:r>
            <a:r>
              <a:rPr lang="en-US" sz="2000" dirty="0" smtClean="0">
                <a:hlinkClick r:id="rId3"/>
              </a:rPr>
              <a:t>http://cainc.com/professional-development/topics/DiffInstruction/index.htm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Tools for School. (1998). Curriculum Compacting. </a:t>
            </a:r>
            <a:r>
              <a:rPr lang="en-US" sz="2000" dirty="0" smtClean="0">
                <a:hlinkClick r:id="rId4"/>
              </a:rPr>
              <a:t>http://www2.ed.gov/pubs/ToolsforSchools/curc.html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Wikispaces</a:t>
            </a:r>
            <a:r>
              <a:rPr lang="en-US" sz="2000" dirty="0" smtClean="0"/>
              <a:t>. (2014). R.A.F.T. Assignments. </a:t>
            </a:r>
            <a:r>
              <a:rPr lang="en-US" sz="2000" dirty="0" smtClean="0">
                <a:hlinkClick r:id="rId5"/>
              </a:rPr>
              <a:t>https://daretodifferentiate.wikispaces.com/R.A.F.T.+Assignments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Schoodoodle</a:t>
            </a:r>
            <a:r>
              <a:rPr lang="en-US" sz="2000" dirty="0" smtClean="0"/>
              <a:t>.(2014). Differentiate Instruction Using Choice Boards. </a:t>
            </a:r>
            <a:r>
              <a:rPr lang="en-US" sz="2000" dirty="0" smtClean="0">
                <a:hlinkClick r:id="rId6"/>
              </a:rPr>
              <a:t>https://www.youtube.com/watch?v=dGbulODMVgM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LearnNC</a:t>
            </a:r>
            <a:r>
              <a:rPr lang="en-US" sz="2000" dirty="0" smtClean="0"/>
              <a:t>. (2012). What is </a:t>
            </a:r>
            <a:r>
              <a:rPr lang="en-US" sz="2000" dirty="0" err="1" smtClean="0"/>
              <a:t>Tiering</a:t>
            </a:r>
            <a:r>
              <a:rPr lang="en-US" sz="2000" dirty="0" smtClean="0"/>
              <a:t>? </a:t>
            </a:r>
            <a:r>
              <a:rPr lang="en-US" sz="2000" dirty="0" smtClean="0">
                <a:hlinkClick r:id="rId7"/>
              </a:rPr>
              <a:t>http://www.youtube.com/watch?v=vYI_GY5Kajk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Not a new idea, but new to some classrooms</a:t>
            </a:r>
          </a:p>
          <a:p>
            <a:pPr algn="ctr"/>
            <a:r>
              <a:rPr lang="en-US" dirty="0" smtClean="0"/>
              <a:t>Used mainly in Special Ed and gifted</a:t>
            </a:r>
          </a:p>
          <a:p>
            <a:pPr algn="ctr"/>
            <a:r>
              <a:rPr lang="en-US" dirty="0" smtClean="0"/>
              <a:t>Differentiation can meet the needs of all students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Differentiation means tailoring instruction to meet individual needs. Whether teachers differentiate content, process, products, or the learning environment, the use of ongoing assessment and flexible grouping makes this a successful approach to instruction(Tomlinson, 2014)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362200"/>
            <a:ext cx="7010400" cy="1143000"/>
          </a:xfrm>
        </p:spPr>
        <p:txBody>
          <a:bodyPr/>
          <a:lstStyle/>
          <a:p>
            <a:r>
              <a:rPr lang="en-US" dirty="0" smtClean="0"/>
              <a:t>How to Differentiate?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Ways for Differentiating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Learning Environment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student need to learn?</a:t>
            </a:r>
          </a:p>
          <a:p>
            <a:r>
              <a:rPr lang="en-US" dirty="0" smtClean="0"/>
              <a:t>How will the student access this information?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to help the student learn the content and gain mastery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TS102809934</Template>
  <TotalTime>2699</TotalTime>
  <Words>953</Words>
  <Application>Microsoft Office PowerPoint</Application>
  <PresentationFormat>On-screen Show (4:3)</PresentationFormat>
  <Paragraphs>155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01158951</vt:lpstr>
      <vt:lpstr>Differentiation </vt:lpstr>
      <vt:lpstr>Agenda</vt:lpstr>
      <vt:lpstr>Learning Objectives</vt:lpstr>
      <vt:lpstr>What is differentiation?</vt:lpstr>
      <vt:lpstr>Definition</vt:lpstr>
      <vt:lpstr>How to Differentiate?</vt:lpstr>
      <vt:lpstr>4 Ways for Differentiating</vt:lpstr>
      <vt:lpstr>Content</vt:lpstr>
      <vt:lpstr>Process</vt:lpstr>
      <vt:lpstr>Products</vt:lpstr>
      <vt:lpstr>Learning Environment</vt:lpstr>
      <vt:lpstr>Strategies </vt:lpstr>
      <vt:lpstr>Choice Boards</vt:lpstr>
      <vt:lpstr>Slide 14</vt:lpstr>
      <vt:lpstr>Slide 15</vt:lpstr>
      <vt:lpstr>Tiered Lessons</vt:lpstr>
      <vt:lpstr>Let’s view an example. </vt:lpstr>
      <vt:lpstr>Slide 18</vt:lpstr>
      <vt:lpstr>Slide 19</vt:lpstr>
      <vt:lpstr>Slide 20</vt:lpstr>
      <vt:lpstr>Webquests</vt:lpstr>
      <vt:lpstr>Where can I find webquests?</vt:lpstr>
      <vt:lpstr>Compact Curriculum</vt:lpstr>
      <vt:lpstr>R.A.F.T.</vt:lpstr>
      <vt:lpstr>Slide 25</vt:lpstr>
      <vt:lpstr>Technology</vt:lpstr>
      <vt:lpstr>How can these strategies be used with technology?</vt:lpstr>
      <vt:lpstr>Start Small… Tips for Successful Implementation</vt:lpstr>
      <vt:lpstr>Templates</vt:lpstr>
      <vt:lpstr>The Fun Part!</vt:lpstr>
      <vt:lpstr>Wrap-Up</vt:lpstr>
      <vt:lpstr>Resources</vt:lpstr>
    </vt:vector>
  </TitlesOfParts>
  <Company>Your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</dc:title>
  <dc:creator>ashinpaugh</dc:creator>
  <cp:lastModifiedBy>Chris</cp:lastModifiedBy>
  <cp:revision>63</cp:revision>
  <dcterms:created xsi:type="dcterms:W3CDTF">2014-04-21T12:18:38Z</dcterms:created>
  <dcterms:modified xsi:type="dcterms:W3CDTF">2014-04-26T19:11:20Z</dcterms:modified>
</cp:coreProperties>
</file>